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9" r:id="rId3"/>
    <p:sldId id="257" r:id="rId4"/>
    <p:sldId id="296" r:id="rId5"/>
    <p:sldId id="292" r:id="rId6"/>
    <p:sldId id="291" r:id="rId7"/>
    <p:sldId id="293" r:id="rId8"/>
    <p:sldId id="290" r:id="rId9"/>
    <p:sldId id="294" r:id="rId10"/>
    <p:sldId id="295" r:id="rId11"/>
    <p:sldId id="297" r:id="rId12"/>
    <p:sldId id="302" r:id="rId13"/>
    <p:sldId id="304" r:id="rId14"/>
    <p:sldId id="305" r:id="rId15"/>
    <p:sldId id="306" r:id="rId16"/>
    <p:sldId id="307" r:id="rId17"/>
    <p:sldId id="298" r:id="rId18"/>
    <p:sldId id="299" r:id="rId19"/>
    <p:sldId id="300" r:id="rId20"/>
    <p:sldId id="301" r:id="rId21"/>
    <p:sldId id="303" r:id="rId22"/>
    <p:sldId id="310" r:id="rId23"/>
    <p:sldId id="311" r:id="rId24"/>
    <p:sldId id="312" r:id="rId25"/>
    <p:sldId id="314" r:id="rId26"/>
    <p:sldId id="313" r:id="rId27"/>
    <p:sldId id="315" r:id="rId28"/>
    <p:sldId id="308" r:id="rId29"/>
    <p:sldId id="309" r:id="rId30"/>
    <p:sldId id="319" r:id="rId31"/>
    <p:sldId id="320" r:id="rId32"/>
    <p:sldId id="321" r:id="rId33"/>
    <p:sldId id="317" r:id="rId34"/>
    <p:sldId id="318" r:id="rId35"/>
    <p:sldId id="28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2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4509A250-FF31-4206-8172-F9D3106AACB1}" type="datetimeFigureOut">
              <a:rPr lang="en-US" dirty="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العنوان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a:t>انقر لتحرير نمط العنوان الرئيسي</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4/19/2017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Definition</a:t>
            </a:r>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ar-SA" dirty="0"/>
              <a:t>انقر لتحرير أنماط النص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4509A250-FF31-4206-8172-F9D3106AACB1}" type="datetimeFigureOut">
              <a:rPr lang="en-US" dirty="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4/19/2017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4/19/2017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4/19/2017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7" name="Date Placeholder 4"/>
          <p:cNvSpPr>
            <a:spLocks noGrp="1"/>
          </p:cNvSpPr>
          <p:nvPr>
            <p:ph type="dt" sz="half" idx="10"/>
          </p:nvPr>
        </p:nvSpPr>
        <p:spPr/>
        <p:txBody>
          <a:bodyPr/>
          <a:lstStyle/>
          <a:p>
            <a:fld id="{4509A250-FF31-4206-8172-F9D3106AACB1}" type="datetimeFigureOut">
              <a:rPr lang="en-US" dirty="0"/>
              <a:t>4/19/2017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4509A250-FF31-4206-8172-F9D3106AACB1}" type="datetimeFigureOut">
              <a:rPr lang="en-US" dirty="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4/19/2017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en-US" b="1" dirty="0"/>
              <a:t>SYSTEMIC LUPUS ERYTHEMATOSUS</a:t>
            </a:r>
            <a:endParaRPr lang="ar-SA" b="1" dirty="0"/>
          </a:p>
        </p:txBody>
      </p:sp>
      <p:sp>
        <p:nvSpPr>
          <p:cNvPr id="3" name="عنوان فرعي 2"/>
          <p:cNvSpPr>
            <a:spLocks noGrp="1"/>
          </p:cNvSpPr>
          <p:nvPr>
            <p:ph type="subTitle" idx="1"/>
          </p:nvPr>
        </p:nvSpPr>
        <p:spPr>
          <a:xfrm>
            <a:off x="1154955" y="4777379"/>
            <a:ext cx="8825658" cy="1862411"/>
          </a:xfrm>
        </p:spPr>
        <p:txBody>
          <a:bodyPr>
            <a:normAutofit lnSpcReduction="10000"/>
          </a:bodyPr>
          <a:lstStyle/>
          <a:p>
            <a:pPr algn="ctr"/>
            <a:r>
              <a:rPr lang="en-US" sz="3200" b="1" dirty="0"/>
              <a:t>Dr. Ahmed </a:t>
            </a:r>
            <a:r>
              <a:rPr lang="en-US" sz="3200" b="1" dirty="0" err="1"/>
              <a:t>Roshdy</a:t>
            </a:r>
            <a:r>
              <a:rPr lang="en-US" sz="3200" b="1" dirty="0"/>
              <a:t> Al-</a:t>
            </a:r>
            <a:r>
              <a:rPr lang="en-US" sz="3200" b="1" dirty="0" err="1"/>
              <a:t>Agamy</a:t>
            </a:r>
            <a:endParaRPr lang="en-US" sz="3200" b="1" dirty="0"/>
          </a:p>
          <a:p>
            <a:pPr algn="ctr"/>
            <a:r>
              <a:rPr lang="en-US" dirty="0"/>
              <a:t>Lecturer of Rheumatology</a:t>
            </a:r>
          </a:p>
          <a:p>
            <a:pPr algn="ctr"/>
            <a:r>
              <a:rPr lang="en-US" dirty="0" err="1"/>
              <a:t>Sohag</a:t>
            </a:r>
            <a:r>
              <a:rPr lang="en-US" dirty="0"/>
              <a:t> University</a:t>
            </a:r>
          </a:p>
          <a:p>
            <a:pPr algn="ctr"/>
            <a:r>
              <a:rPr lang="en-US" dirty="0"/>
              <a:t>2017</a:t>
            </a:r>
            <a:endParaRPr lang="ar-SA" dirty="0"/>
          </a:p>
        </p:txBody>
      </p:sp>
    </p:spTree>
    <p:extLst>
      <p:ext uri="{BB962C8B-B14F-4D97-AF65-F5344CB8AC3E}">
        <p14:creationId xmlns:p14="http://schemas.microsoft.com/office/powerpoint/2010/main" val="26435644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sz="5400" b="1" dirty="0"/>
              <a:t>CLINICAL HISTORY AND PHYSICAL EXAMINATION </a:t>
            </a:r>
            <a:endParaRPr lang="ar-EG" sz="5400" b="1" dirty="0"/>
          </a:p>
        </p:txBody>
      </p:sp>
      <p:sp>
        <p:nvSpPr>
          <p:cNvPr id="3" name="عنصر نائب للنص 2"/>
          <p:cNvSpPr>
            <a:spLocks noGrp="1"/>
          </p:cNvSpPr>
          <p:nvPr>
            <p:ph type="body" idx="1"/>
          </p:nvPr>
        </p:nvSpPr>
        <p:spPr/>
        <p:txBody>
          <a:bodyPr/>
          <a:lstStyle/>
          <a:p>
            <a:endParaRPr lang="ar-EG"/>
          </a:p>
        </p:txBody>
      </p:sp>
    </p:spTree>
    <p:extLst>
      <p:ext uri="{BB962C8B-B14F-4D97-AF65-F5344CB8AC3E}">
        <p14:creationId xmlns:p14="http://schemas.microsoft.com/office/powerpoint/2010/main" val="26481895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Clinical history and physical examination</a:t>
            </a:r>
            <a:endParaRPr lang="ar-EG" dirty="0"/>
          </a:p>
        </p:txBody>
      </p:sp>
      <p:sp>
        <p:nvSpPr>
          <p:cNvPr id="3" name="عنصر نائب للمحتوى 2"/>
          <p:cNvSpPr>
            <a:spLocks noGrp="1"/>
          </p:cNvSpPr>
          <p:nvPr>
            <p:ph idx="1"/>
          </p:nvPr>
        </p:nvSpPr>
        <p:spPr/>
        <p:txBody>
          <a:bodyPr>
            <a:noAutofit/>
          </a:bodyPr>
          <a:lstStyle/>
          <a:p>
            <a:r>
              <a:rPr lang="en-US" sz="2800" dirty="0"/>
              <a:t>SLE is manifested by different signs and symptoms leading to substantial clinical heterogeneity. </a:t>
            </a:r>
          </a:p>
          <a:p>
            <a:r>
              <a:rPr lang="en-US" sz="2800" dirty="0"/>
              <a:t>Virtually every organ system can be affected in SLE, evident in the American College of Rheumatology (ACR) disease classification</a:t>
            </a:r>
            <a:br>
              <a:rPr lang="en-US" sz="2800" dirty="0"/>
            </a:br>
            <a:r>
              <a:rPr lang="en-US" sz="2800" dirty="0"/>
              <a:t>criteria (</a:t>
            </a:r>
            <a:r>
              <a:rPr lang="en-US" sz="2800" i="1" dirty="0"/>
              <a:t>Table 38</a:t>
            </a:r>
            <a:r>
              <a:rPr lang="en-US" sz="2800" dirty="0"/>
              <a:t>). </a:t>
            </a:r>
          </a:p>
          <a:p>
            <a:r>
              <a:rPr lang="en-US" sz="2800" dirty="0"/>
              <a:t>Clinical signs and symptoms by system are summarized in </a:t>
            </a:r>
            <a:r>
              <a:rPr lang="en-US" sz="2800" i="1" dirty="0"/>
              <a:t>Table 39</a:t>
            </a:r>
            <a:r>
              <a:rPr lang="en-US" sz="2800" dirty="0"/>
              <a:t> </a:t>
            </a:r>
            <a:br>
              <a:rPr lang="en-US" sz="2800" dirty="0"/>
            </a:br>
            <a:endParaRPr lang="ar-EG" sz="2800" dirty="0"/>
          </a:p>
        </p:txBody>
      </p:sp>
    </p:spTree>
    <p:extLst>
      <p:ext uri="{BB962C8B-B14F-4D97-AF65-F5344CB8AC3E}">
        <p14:creationId xmlns:p14="http://schemas.microsoft.com/office/powerpoint/2010/main" val="28858149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10355855" cy="921260"/>
          </a:xfrm>
          <a:prstGeom prst="rect">
            <a:avLst/>
          </a:prstGeom>
        </p:spPr>
      </p:pic>
      <p:pic>
        <p:nvPicPr>
          <p:cNvPr id="3" name="صورة 2"/>
          <p:cNvPicPr>
            <a:picLocks noChangeAspect="1"/>
          </p:cNvPicPr>
          <p:nvPr/>
        </p:nvPicPr>
        <p:blipFill>
          <a:blip r:embed="rId3"/>
          <a:stretch>
            <a:fillRect/>
          </a:stretch>
        </p:blipFill>
        <p:spPr>
          <a:xfrm>
            <a:off x="-1" y="921260"/>
            <a:ext cx="10355855" cy="5389045"/>
          </a:xfrm>
          <a:prstGeom prst="rect">
            <a:avLst/>
          </a:prstGeom>
        </p:spPr>
      </p:pic>
    </p:spTree>
    <p:extLst>
      <p:ext uri="{BB962C8B-B14F-4D97-AF65-F5344CB8AC3E}">
        <p14:creationId xmlns:p14="http://schemas.microsoft.com/office/powerpoint/2010/main" val="41314826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10355855" cy="921260"/>
          </a:xfrm>
          <a:prstGeom prst="rect">
            <a:avLst/>
          </a:prstGeom>
        </p:spPr>
      </p:pic>
      <p:pic>
        <p:nvPicPr>
          <p:cNvPr id="4" name="صورة 3"/>
          <p:cNvPicPr>
            <a:picLocks noChangeAspect="1"/>
          </p:cNvPicPr>
          <p:nvPr/>
        </p:nvPicPr>
        <p:blipFill rotWithShape="1">
          <a:blip r:embed="rId3"/>
          <a:srcRect b="46384"/>
          <a:stretch/>
        </p:blipFill>
        <p:spPr>
          <a:xfrm>
            <a:off x="0" y="921260"/>
            <a:ext cx="10355855" cy="3165998"/>
          </a:xfrm>
          <a:prstGeom prst="rect">
            <a:avLst/>
          </a:prstGeom>
        </p:spPr>
      </p:pic>
    </p:spTree>
    <p:extLst>
      <p:ext uri="{BB962C8B-B14F-4D97-AF65-F5344CB8AC3E}">
        <p14:creationId xmlns:p14="http://schemas.microsoft.com/office/powerpoint/2010/main" val="36957612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10355855" cy="921260"/>
          </a:xfrm>
          <a:prstGeom prst="rect">
            <a:avLst/>
          </a:prstGeom>
        </p:spPr>
      </p:pic>
      <p:pic>
        <p:nvPicPr>
          <p:cNvPr id="5" name="صورة 4"/>
          <p:cNvPicPr>
            <a:picLocks noChangeAspect="1"/>
          </p:cNvPicPr>
          <p:nvPr/>
        </p:nvPicPr>
        <p:blipFill>
          <a:blip r:embed="rId3"/>
          <a:stretch>
            <a:fillRect/>
          </a:stretch>
        </p:blipFill>
        <p:spPr>
          <a:xfrm>
            <a:off x="-1" y="921260"/>
            <a:ext cx="10355855" cy="5410768"/>
          </a:xfrm>
          <a:prstGeom prst="rect">
            <a:avLst/>
          </a:prstGeom>
        </p:spPr>
      </p:pic>
    </p:spTree>
    <p:extLst>
      <p:ext uri="{BB962C8B-B14F-4D97-AF65-F5344CB8AC3E}">
        <p14:creationId xmlns:p14="http://schemas.microsoft.com/office/powerpoint/2010/main" val="25817400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10355855" cy="921260"/>
          </a:xfrm>
          <a:prstGeom prst="rect">
            <a:avLst/>
          </a:prstGeom>
        </p:spPr>
      </p:pic>
      <p:pic>
        <p:nvPicPr>
          <p:cNvPr id="3" name="صورة 2"/>
          <p:cNvPicPr>
            <a:picLocks noChangeAspect="1"/>
          </p:cNvPicPr>
          <p:nvPr/>
        </p:nvPicPr>
        <p:blipFill>
          <a:blip r:embed="rId3"/>
          <a:stretch>
            <a:fillRect/>
          </a:stretch>
        </p:blipFill>
        <p:spPr>
          <a:xfrm>
            <a:off x="0" y="921260"/>
            <a:ext cx="10355855" cy="4465988"/>
          </a:xfrm>
          <a:prstGeom prst="rect">
            <a:avLst/>
          </a:prstGeom>
        </p:spPr>
      </p:pic>
    </p:spTree>
    <p:extLst>
      <p:ext uri="{BB962C8B-B14F-4D97-AF65-F5344CB8AC3E}">
        <p14:creationId xmlns:p14="http://schemas.microsoft.com/office/powerpoint/2010/main" val="37946300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 y="0"/>
            <a:ext cx="10421957" cy="6858000"/>
          </a:xfrm>
          <a:prstGeom prst="rect">
            <a:avLst/>
          </a:prstGeom>
        </p:spPr>
      </p:pic>
    </p:spTree>
    <p:extLst>
      <p:ext uri="{BB962C8B-B14F-4D97-AF65-F5344CB8AC3E}">
        <p14:creationId xmlns:p14="http://schemas.microsoft.com/office/powerpoint/2010/main" val="29337233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sz="5400" b="1" dirty="0"/>
              <a:t>DIFFERENTIAL DIAGNOSIS</a:t>
            </a:r>
            <a:endParaRPr lang="ar-EG" sz="5400" b="1" dirty="0"/>
          </a:p>
        </p:txBody>
      </p:sp>
      <p:sp>
        <p:nvSpPr>
          <p:cNvPr id="3" name="عنصر نائب للنص 2"/>
          <p:cNvSpPr>
            <a:spLocks noGrp="1"/>
          </p:cNvSpPr>
          <p:nvPr>
            <p:ph type="body" idx="1"/>
          </p:nvPr>
        </p:nvSpPr>
        <p:spPr/>
        <p:txBody>
          <a:bodyPr/>
          <a:lstStyle/>
          <a:p>
            <a:endParaRPr lang="ar-EG"/>
          </a:p>
        </p:txBody>
      </p:sp>
    </p:spTree>
    <p:extLst>
      <p:ext uri="{BB962C8B-B14F-4D97-AF65-F5344CB8AC3E}">
        <p14:creationId xmlns:p14="http://schemas.microsoft.com/office/powerpoint/2010/main" val="8546896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Differential diagnosis</a:t>
            </a:r>
            <a:endParaRPr lang="ar-EG" dirty="0"/>
          </a:p>
        </p:txBody>
      </p:sp>
      <p:sp>
        <p:nvSpPr>
          <p:cNvPr id="3" name="عنصر نائب للمحتوى 2"/>
          <p:cNvSpPr>
            <a:spLocks noGrp="1"/>
          </p:cNvSpPr>
          <p:nvPr>
            <p:ph idx="1"/>
          </p:nvPr>
        </p:nvSpPr>
        <p:spPr/>
        <p:txBody>
          <a:bodyPr>
            <a:normAutofit fontScale="92500" lnSpcReduction="10000"/>
          </a:bodyPr>
          <a:lstStyle/>
          <a:p>
            <a:r>
              <a:rPr lang="en-US" dirty="0"/>
              <a:t>The differential diagnosis for SLE is broad and is guided by the organ involvement and clinical presentation. </a:t>
            </a:r>
          </a:p>
          <a:p>
            <a:r>
              <a:rPr lang="en-US" dirty="0"/>
              <a:t>In the hospitalized, acutely ill patient, infection and malignancy must be</a:t>
            </a:r>
            <a:br>
              <a:rPr lang="en-US" dirty="0"/>
            </a:br>
            <a:r>
              <a:rPr lang="en-US" dirty="0"/>
              <a:t>considered. </a:t>
            </a:r>
          </a:p>
          <a:p>
            <a:r>
              <a:rPr lang="en-US" dirty="0"/>
              <a:t>Additionally, vasculitis and other CTDs can be confused with SLE. </a:t>
            </a:r>
          </a:p>
          <a:p>
            <a:r>
              <a:rPr lang="en-US" dirty="0"/>
              <a:t>The key to a successful diagnosis is a complete history and physical examination coupled with appropriately targeted laboratory testing. </a:t>
            </a:r>
          </a:p>
          <a:p>
            <a:r>
              <a:rPr lang="en-US" dirty="0"/>
              <a:t>Inflammatory arthritis of SLE may closely resemble that of RA,  further complicated by the fact that 20–30% of patients with SLE are RF-positive. Likewise, CNS lupus may closely mimic multiple sclerosis.</a:t>
            </a:r>
          </a:p>
          <a:p>
            <a:r>
              <a:rPr lang="en-US" dirty="0"/>
              <a:t>The diagnosis of SLE is based on clinical grounds as there is no single diagnostic test; diagnosis may be guided by disease classification</a:t>
            </a:r>
            <a:br>
              <a:rPr lang="en-US" dirty="0"/>
            </a:br>
            <a:r>
              <a:rPr lang="en-US" dirty="0"/>
              <a:t>criteria (</a:t>
            </a:r>
            <a:r>
              <a:rPr lang="en-US" i="1" dirty="0"/>
              <a:t>Table 38</a:t>
            </a:r>
            <a:r>
              <a:rPr lang="en-US" dirty="0"/>
              <a:t>). </a:t>
            </a:r>
            <a:endParaRPr lang="ar-EG" dirty="0"/>
          </a:p>
        </p:txBody>
      </p:sp>
    </p:spTree>
    <p:extLst>
      <p:ext uri="{BB962C8B-B14F-4D97-AF65-F5344CB8AC3E}">
        <p14:creationId xmlns:p14="http://schemas.microsoft.com/office/powerpoint/2010/main" val="33779735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sz="5400" b="1" dirty="0"/>
              <a:t>CLASSIFICATION CRITERIA</a:t>
            </a:r>
            <a:endParaRPr lang="ar-EG" sz="5400" b="1" dirty="0"/>
          </a:p>
        </p:txBody>
      </p:sp>
      <p:sp>
        <p:nvSpPr>
          <p:cNvPr id="3" name="عنصر نائب للنص 2"/>
          <p:cNvSpPr>
            <a:spLocks noGrp="1"/>
          </p:cNvSpPr>
          <p:nvPr>
            <p:ph type="body" idx="1"/>
          </p:nvPr>
        </p:nvSpPr>
        <p:spPr/>
        <p:txBody>
          <a:bodyPr/>
          <a:lstStyle/>
          <a:p>
            <a:endParaRPr lang="ar-EG"/>
          </a:p>
        </p:txBody>
      </p:sp>
    </p:spTree>
    <p:extLst>
      <p:ext uri="{BB962C8B-B14F-4D97-AF65-F5344CB8AC3E}">
        <p14:creationId xmlns:p14="http://schemas.microsoft.com/office/powerpoint/2010/main" val="26281213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sz="5400" b="1" dirty="0"/>
              <a:t>DEFINITION</a:t>
            </a:r>
            <a:endParaRPr lang="ar-EG" sz="5400" b="1" dirty="0"/>
          </a:p>
        </p:txBody>
      </p:sp>
      <p:sp>
        <p:nvSpPr>
          <p:cNvPr id="3" name="عنصر نائب للنص 2"/>
          <p:cNvSpPr>
            <a:spLocks noGrp="1"/>
          </p:cNvSpPr>
          <p:nvPr>
            <p:ph type="body" idx="1"/>
          </p:nvPr>
        </p:nvSpPr>
        <p:spPr/>
        <p:txBody>
          <a:bodyPr/>
          <a:lstStyle/>
          <a:p>
            <a:endParaRPr lang="ar-EG"/>
          </a:p>
        </p:txBody>
      </p:sp>
    </p:spTree>
    <p:extLst>
      <p:ext uri="{BB962C8B-B14F-4D97-AF65-F5344CB8AC3E}">
        <p14:creationId xmlns:p14="http://schemas.microsoft.com/office/powerpoint/2010/main" val="19384465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The OLD classification criteria (1997 revised ACR criteria)</a:t>
            </a:r>
            <a:endParaRPr lang="ar-EG" dirty="0"/>
          </a:p>
        </p:txBody>
      </p:sp>
      <p:sp>
        <p:nvSpPr>
          <p:cNvPr id="3" name="عنصر نائب للمحتوى 2"/>
          <p:cNvSpPr>
            <a:spLocks noGrp="1"/>
          </p:cNvSpPr>
          <p:nvPr>
            <p:ph idx="1"/>
          </p:nvPr>
        </p:nvSpPr>
        <p:spPr>
          <a:xfrm>
            <a:off x="231355" y="2052918"/>
            <a:ext cx="11512626" cy="4678388"/>
          </a:xfrm>
        </p:spPr>
        <p:txBody>
          <a:bodyPr numCol="2">
            <a:noAutofit/>
          </a:bodyPr>
          <a:lstStyle/>
          <a:p>
            <a:r>
              <a:rPr lang="en-US" sz="1600" b="1" dirty="0"/>
              <a:t>Table 38 The 1997 Revised American College of Rheumatology systemic lupus erythematosus classification criteria</a:t>
            </a:r>
          </a:p>
          <a:p>
            <a:pPr marL="800100" lvl="1" indent="-342900">
              <a:buFont typeface="+mj-lt"/>
              <a:buAutoNum type="arabicPeriod"/>
            </a:pPr>
            <a:r>
              <a:rPr lang="en-US" sz="1400" dirty="0"/>
              <a:t>Malar rash</a:t>
            </a:r>
          </a:p>
          <a:p>
            <a:pPr marL="800100" lvl="1" indent="-342900">
              <a:buFont typeface="+mj-lt"/>
              <a:buAutoNum type="arabicPeriod"/>
            </a:pPr>
            <a:r>
              <a:rPr lang="en-US" sz="1400" dirty="0"/>
              <a:t>Discoid rash</a:t>
            </a:r>
          </a:p>
          <a:p>
            <a:pPr marL="800100" lvl="1" indent="-342900">
              <a:buFont typeface="+mj-lt"/>
              <a:buAutoNum type="arabicPeriod"/>
            </a:pPr>
            <a:r>
              <a:rPr lang="en-US" sz="1400" dirty="0"/>
              <a:t>Photosensitivity</a:t>
            </a:r>
          </a:p>
          <a:p>
            <a:pPr marL="800100" lvl="1" indent="-342900">
              <a:buFont typeface="+mj-lt"/>
              <a:buAutoNum type="arabicPeriod"/>
            </a:pPr>
            <a:r>
              <a:rPr lang="en-US" sz="1400" dirty="0"/>
              <a:t>Oral ulcers</a:t>
            </a:r>
          </a:p>
          <a:p>
            <a:pPr marL="800100" lvl="1" indent="-342900">
              <a:buFont typeface="+mj-lt"/>
              <a:buAutoNum type="arabicPeriod"/>
            </a:pPr>
            <a:r>
              <a:rPr lang="en-US" sz="1400" dirty="0"/>
              <a:t>Arthritis which is nonerosive involving two or more peripheral joints</a:t>
            </a:r>
          </a:p>
          <a:p>
            <a:pPr marL="800100" lvl="1" indent="-342900">
              <a:buFont typeface="+mj-lt"/>
              <a:buAutoNum type="arabicPeriod"/>
            </a:pPr>
            <a:r>
              <a:rPr lang="en-US" sz="1400" dirty="0" err="1"/>
              <a:t>Serositis</a:t>
            </a:r>
            <a:r>
              <a:rPr lang="en-US" sz="1400" dirty="0"/>
              <a:t> to include </a:t>
            </a:r>
            <a:r>
              <a:rPr lang="en-US" sz="1400" dirty="0" err="1"/>
              <a:t>pleuritis</a:t>
            </a:r>
            <a:r>
              <a:rPr lang="en-US" sz="1400" dirty="0"/>
              <a:t> or pericarditis</a:t>
            </a:r>
          </a:p>
          <a:p>
            <a:pPr marL="800100" lvl="1" indent="-342900">
              <a:buFont typeface="+mj-lt"/>
              <a:buAutoNum type="arabicPeriod"/>
            </a:pPr>
            <a:r>
              <a:rPr lang="en-US" sz="1400" dirty="0"/>
              <a:t>Renal disorder to include persistent proteinuria (&gt;500</a:t>
            </a:r>
            <a:br>
              <a:rPr lang="en-US" sz="1400" dirty="0"/>
            </a:br>
            <a:r>
              <a:rPr lang="en-US" sz="1400" dirty="0"/>
              <a:t>mg per day or &gt;3+ if quantification is not completed) or cellular casts (red cell, hemoglobin, granular, tubular, or mixed)</a:t>
            </a:r>
          </a:p>
          <a:p>
            <a:pPr marL="800100" lvl="1" indent="-342900">
              <a:buFont typeface="+mj-lt"/>
              <a:buAutoNum type="arabicPeriod"/>
            </a:pPr>
            <a:r>
              <a:rPr lang="en-US" sz="1400" dirty="0"/>
              <a:t>Neurological disorders to include seizures or psychosis</a:t>
            </a:r>
          </a:p>
          <a:p>
            <a:pPr marL="800100" lvl="1" indent="-342900">
              <a:buFont typeface="+mj-lt"/>
              <a:buAutoNum type="arabicPeriod"/>
            </a:pPr>
            <a:r>
              <a:rPr lang="en-US" sz="1400" dirty="0"/>
              <a:t>Hematological disorders to include hemolytic anemia, or leukopenia (&lt;4000/mm³ total), or lymphopenia (&lt;1500/mm³ on two or more occasions), or thrombocytopenia (&lt;100 000/mm³ in the absence of offending drugs)</a:t>
            </a:r>
          </a:p>
          <a:p>
            <a:pPr marL="800100" lvl="1" indent="-342900">
              <a:buFont typeface="+mj-lt"/>
              <a:buAutoNum type="arabicPeriod"/>
            </a:pPr>
            <a:r>
              <a:rPr lang="en-US" sz="1400" dirty="0"/>
              <a:t>Immunological disorders to include anti-dsDNA antibody, or anti-Smith antibody, or positive findings of antiphospholipid antibodies (based on an abnormal serum level of IgG or IgM anticardiolipin antibodies or a positive lupus anticoagulant, or a false-positive serological test for syphilis)</a:t>
            </a:r>
          </a:p>
          <a:p>
            <a:pPr marL="800100" lvl="1" indent="-342900">
              <a:buFont typeface="+mj-lt"/>
              <a:buAutoNum type="arabicPeriod"/>
            </a:pPr>
            <a:r>
              <a:rPr lang="en-US" sz="1400" dirty="0"/>
              <a:t>ANA positivity by immunofluorescence or equivalent assay at any point in time, in the absence of drugs known to be associated with drug-induced lupus</a:t>
            </a:r>
          </a:p>
          <a:p>
            <a:pPr marL="400050"/>
            <a:r>
              <a:rPr lang="en-US" sz="1600" dirty="0"/>
              <a:t>SLE diagnosis requires the presence of at least four criteria; criteria intended to ensure uniform patient populations in clinical trials; criteria need not be seen simultaneously and are often observed additively. </a:t>
            </a:r>
          </a:p>
          <a:p>
            <a:pPr marL="400050"/>
            <a:r>
              <a:rPr lang="en-US" sz="1050" dirty="0"/>
              <a:t>ANA: antinuclear antibody; dsDNA: double stranded deoxyribonucleic acid; Ig: immunoglobulin. </a:t>
            </a:r>
            <a:endParaRPr lang="ar-EG" sz="1050" dirty="0"/>
          </a:p>
        </p:txBody>
      </p:sp>
    </p:spTree>
    <p:extLst>
      <p:ext uri="{BB962C8B-B14F-4D97-AF65-F5344CB8AC3E}">
        <p14:creationId xmlns:p14="http://schemas.microsoft.com/office/powerpoint/2010/main" val="781840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The NEW classification criteria (2012 SLICC criteria)</a:t>
            </a:r>
            <a:endParaRPr lang="ar-EG" dirty="0"/>
          </a:p>
        </p:txBody>
      </p:sp>
      <p:pic>
        <p:nvPicPr>
          <p:cNvPr id="4" name="عنصر نائب للمحتوى 3"/>
          <p:cNvPicPr>
            <a:picLocks noGrp="1" noChangeAspect="1"/>
          </p:cNvPicPr>
          <p:nvPr>
            <p:ph idx="1"/>
          </p:nvPr>
        </p:nvPicPr>
        <p:blipFill>
          <a:blip r:embed="rId2"/>
          <a:stretch>
            <a:fillRect/>
          </a:stretch>
        </p:blipFill>
        <p:spPr>
          <a:xfrm>
            <a:off x="646110" y="1853248"/>
            <a:ext cx="9404723" cy="5004752"/>
          </a:xfrm>
        </p:spPr>
      </p:pic>
    </p:spTree>
    <p:extLst>
      <p:ext uri="{BB962C8B-B14F-4D97-AF65-F5344CB8AC3E}">
        <p14:creationId xmlns:p14="http://schemas.microsoft.com/office/powerpoint/2010/main" val="9491842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sz="5400" b="1" dirty="0"/>
              <a:t>INVESTIGATIONS</a:t>
            </a:r>
            <a:endParaRPr lang="ar-EG" sz="5400" b="1" dirty="0"/>
          </a:p>
        </p:txBody>
      </p:sp>
      <p:sp>
        <p:nvSpPr>
          <p:cNvPr id="3" name="عنصر نائب للنص 2"/>
          <p:cNvSpPr>
            <a:spLocks noGrp="1"/>
          </p:cNvSpPr>
          <p:nvPr>
            <p:ph type="body" idx="1"/>
          </p:nvPr>
        </p:nvSpPr>
        <p:spPr/>
        <p:txBody>
          <a:bodyPr/>
          <a:lstStyle/>
          <a:p>
            <a:endParaRPr lang="ar-EG"/>
          </a:p>
        </p:txBody>
      </p:sp>
    </p:spTree>
    <p:extLst>
      <p:ext uri="{BB962C8B-B14F-4D97-AF65-F5344CB8AC3E}">
        <p14:creationId xmlns:p14="http://schemas.microsoft.com/office/powerpoint/2010/main" val="13783531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Investigations</a:t>
            </a:r>
            <a:endParaRPr lang="ar-EG" dirty="0"/>
          </a:p>
        </p:txBody>
      </p:sp>
      <p:sp>
        <p:nvSpPr>
          <p:cNvPr id="3" name="عنصر نائب للمحتوى 2"/>
          <p:cNvSpPr>
            <a:spLocks noGrp="1"/>
          </p:cNvSpPr>
          <p:nvPr>
            <p:ph idx="1"/>
          </p:nvPr>
        </p:nvSpPr>
        <p:spPr/>
        <p:txBody>
          <a:bodyPr>
            <a:noAutofit/>
          </a:bodyPr>
          <a:lstStyle/>
          <a:p>
            <a:r>
              <a:rPr lang="en-US" sz="2400" dirty="0"/>
              <a:t>ANA is nonspecific but highly sensitive (&gt;95% with indirect immunofluorescence); newer technologies may lack sensitivity.</a:t>
            </a:r>
          </a:p>
          <a:p>
            <a:r>
              <a:rPr lang="en-US" sz="2400" dirty="0"/>
              <a:t>Other autoantibodies (</a:t>
            </a:r>
            <a:r>
              <a:rPr lang="en-US" sz="2400" i="1" dirty="0"/>
              <a:t>Table 40</a:t>
            </a:r>
            <a:r>
              <a:rPr lang="en-US" sz="2400" dirty="0"/>
              <a:t>); antibody to extractable nuclear antigens (ENA) is used to evaluate ANA specificity.</a:t>
            </a:r>
          </a:p>
          <a:p>
            <a:r>
              <a:rPr lang="en-US" sz="2400" dirty="0"/>
              <a:t>CBC is essential in ruling out hematological involvement, </a:t>
            </a:r>
            <a:r>
              <a:rPr lang="en-US" sz="2400" dirty="0" err="1"/>
              <a:t>cytopenias</a:t>
            </a:r>
            <a:r>
              <a:rPr lang="en-US" sz="2400" dirty="0"/>
              <a:t>; lymphopenia is characteristic of SLE; thrombocytopenia is usually asymptomatic; anemia of chronic disease is common (80%).</a:t>
            </a:r>
          </a:p>
        </p:txBody>
      </p:sp>
    </p:spTree>
    <p:extLst>
      <p:ext uri="{BB962C8B-B14F-4D97-AF65-F5344CB8AC3E}">
        <p14:creationId xmlns:p14="http://schemas.microsoft.com/office/powerpoint/2010/main" val="17615337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Investigations</a:t>
            </a:r>
            <a:endParaRPr lang="ar-EG" dirty="0"/>
          </a:p>
        </p:txBody>
      </p:sp>
      <p:sp>
        <p:nvSpPr>
          <p:cNvPr id="3" name="عنصر نائب للمحتوى 2"/>
          <p:cNvSpPr>
            <a:spLocks noGrp="1"/>
          </p:cNvSpPr>
          <p:nvPr>
            <p:ph idx="1"/>
          </p:nvPr>
        </p:nvSpPr>
        <p:spPr/>
        <p:txBody>
          <a:bodyPr>
            <a:normAutofit/>
          </a:bodyPr>
          <a:lstStyle/>
          <a:p>
            <a:r>
              <a:rPr lang="en-US" sz="2400" dirty="0"/>
              <a:t>Creatinine and urinalysis to evaluate for renal involvement.</a:t>
            </a:r>
          </a:p>
          <a:p>
            <a:r>
              <a:rPr lang="en-US" sz="2400" dirty="0"/>
              <a:t>Complement proteins (C3 and C4 components) are often low with lupus nephritis but may normalize with disease control.</a:t>
            </a:r>
          </a:p>
          <a:p>
            <a:r>
              <a:rPr lang="en-US" sz="2400" dirty="0"/>
              <a:t>Kidney biopsy often guides treatment of nephritis; high levels of chronicity suggest poorly responsive disease.</a:t>
            </a:r>
          </a:p>
          <a:p>
            <a:r>
              <a:rPr lang="en-US" sz="2400" dirty="0"/>
              <a:t>Other tests (imaging, lumbar puncture, microbiology, other tissue biopsies) are guided by the clinical presentation and evidence of end-organ disease. </a:t>
            </a:r>
            <a:endParaRPr lang="ar-EG" sz="2400" dirty="0"/>
          </a:p>
        </p:txBody>
      </p:sp>
    </p:spTree>
    <p:extLst>
      <p:ext uri="{BB962C8B-B14F-4D97-AF65-F5344CB8AC3E}">
        <p14:creationId xmlns:p14="http://schemas.microsoft.com/office/powerpoint/2010/main" val="17615337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 y="-1"/>
            <a:ext cx="12192001" cy="6858001"/>
          </a:xfrm>
          <a:prstGeom prst="rect">
            <a:avLst/>
          </a:prstGeom>
        </p:spPr>
      </p:pic>
    </p:spTree>
    <p:extLst>
      <p:ext uri="{BB962C8B-B14F-4D97-AF65-F5344CB8AC3E}">
        <p14:creationId xmlns:p14="http://schemas.microsoft.com/office/powerpoint/2010/main" val="26123459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Histology</a:t>
            </a:r>
            <a:endParaRPr lang="ar-EG" dirty="0"/>
          </a:p>
        </p:txBody>
      </p:sp>
      <p:sp>
        <p:nvSpPr>
          <p:cNvPr id="3" name="عنصر نائب للمحتوى 2"/>
          <p:cNvSpPr>
            <a:spLocks noGrp="1"/>
          </p:cNvSpPr>
          <p:nvPr>
            <p:ph idx="1"/>
          </p:nvPr>
        </p:nvSpPr>
        <p:spPr/>
        <p:txBody>
          <a:bodyPr>
            <a:normAutofit/>
          </a:bodyPr>
          <a:lstStyle/>
          <a:p>
            <a:r>
              <a:rPr lang="en-US" sz="2800" dirty="0"/>
              <a:t>Involved tissues, such as the pleura or synovium, may display nonspecific changes of chronic inflammation. </a:t>
            </a:r>
          </a:p>
          <a:p>
            <a:r>
              <a:rPr lang="en-US" sz="2800" dirty="0"/>
              <a:t>Kidney specimens are perhaps the most commonly obtained and show the best characterized findings of SLE, and are used in the World Health Organization (WHO) classification for lupus nephritis (</a:t>
            </a:r>
            <a:r>
              <a:rPr lang="en-US" sz="2800" i="1" dirty="0"/>
              <a:t>Table 41</a:t>
            </a:r>
            <a:r>
              <a:rPr lang="en-US" sz="2800" dirty="0"/>
              <a:t>). </a:t>
            </a:r>
            <a:endParaRPr lang="ar-EG" sz="2800" dirty="0"/>
          </a:p>
        </p:txBody>
      </p:sp>
    </p:spTree>
    <p:extLst>
      <p:ext uri="{BB962C8B-B14F-4D97-AF65-F5344CB8AC3E}">
        <p14:creationId xmlns:p14="http://schemas.microsoft.com/office/powerpoint/2010/main" val="9896546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44286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8383836" y="2310060"/>
            <a:ext cx="3808164" cy="4547940"/>
          </a:xfrm>
          <a:prstGeom prst="rect">
            <a:avLst/>
          </a:prstGeom>
        </p:spPr>
      </p:pic>
      <p:pic>
        <p:nvPicPr>
          <p:cNvPr id="2" name="صورة 1"/>
          <p:cNvPicPr>
            <a:picLocks noChangeAspect="1"/>
          </p:cNvPicPr>
          <p:nvPr/>
        </p:nvPicPr>
        <p:blipFill>
          <a:blip r:embed="rId3"/>
          <a:stretch>
            <a:fillRect/>
          </a:stretch>
        </p:blipFill>
        <p:spPr>
          <a:xfrm>
            <a:off x="0" y="1"/>
            <a:ext cx="8927098" cy="3128790"/>
          </a:xfrm>
          <a:prstGeom prst="rect">
            <a:avLst/>
          </a:prstGeom>
        </p:spPr>
      </p:pic>
      <p:sp>
        <p:nvSpPr>
          <p:cNvPr id="4" name="مستطيل 3"/>
          <p:cNvSpPr/>
          <p:nvPr/>
        </p:nvSpPr>
        <p:spPr>
          <a:xfrm>
            <a:off x="0" y="3128791"/>
            <a:ext cx="8383836" cy="3477875"/>
          </a:xfrm>
          <a:prstGeom prst="rect">
            <a:avLst/>
          </a:prstGeom>
        </p:spPr>
        <p:txBody>
          <a:bodyPr wrap="square">
            <a:spAutoFit/>
          </a:bodyPr>
          <a:lstStyle/>
          <a:p>
            <a:r>
              <a:rPr lang="en-US" sz="2000" b="1" dirty="0">
                <a:latin typeface="GillSans-Bold"/>
              </a:rPr>
              <a:t>120–122: </a:t>
            </a:r>
            <a:r>
              <a:rPr lang="en-US" sz="2000" dirty="0">
                <a:latin typeface="GillSans"/>
              </a:rPr>
              <a:t>Systemic lupus erythematosus (SLE).</a:t>
            </a:r>
            <a:br>
              <a:rPr lang="en-US" sz="2000" dirty="0">
                <a:latin typeface="GillSans"/>
              </a:rPr>
            </a:br>
            <a:r>
              <a:rPr lang="en-US" sz="2000" b="1" dirty="0">
                <a:latin typeface="GillSans-Bold"/>
              </a:rPr>
              <a:t>120</a:t>
            </a:r>
            <a:r>
              <a:rPr lang="en-US" sz="2000" dirty="0">
                <a:latin typeface="GillSans"/>
              </a:rPr>
              <a:t>: Hand radiograph in patient with SLE </a:t>
            </a:r>
            <a:r>
              <a:rPr lang="en-US" sz="2000" dirty="0" err="1">
                <a:latin typeface="GillSans"/>
              </a:rPr>
              <a:t>arthropathy</a:t>
            </a:r>
            <a:r>
              <a:rPr lang="en-US" sz="2000" dirty="0">
                <a:latin typeface="GillSans"/>
              </a:rPr>
              <a:t>; marked deformities that mimic those of rheumatoid arthritis (RA) including ulnar drift of the metacarpophalangeal joints; in contrast to RA, these deformities are reducible in SLE (</a:t>
            </a:r>
            <a:r>
              <a:rPr lang="en-US" sz="2000" dirty="0" err="1">
                <a:latin typeface="GillSans"/>
              </a:rPr>
              <a:t>Jaccoud’s</a:t>
            </a:r>
            <a:r>
              <a:rPr lang="en-US" sz="2000" dirty="0">
                <a:latin typeface="GillSans"/>
              </a:rPr>
              <a:t> </a:t>
            </a:r>
            <a:r>
              <a:rPr lang="en-US" sz="2000" dirty="0" err="1">
                <a:latin typeface="GillSans"/>
              </a:rPr>
              <a:t>arthropathy</a:t>
            </a:r>
            <a:r>
              <a:rPr lang="en-US" sz="2000" dirty="0">
                <a:latin typeface="GillSans"/>
              </a:rPr>
              <a:t>); note the absence of periarticular erosions. </a:t>
            </a:r>
          </a:p>
          <a:p>
            <a:r>
              <a:rPr lang="en-US" sz="2000" b="1" dirty="0">
                <a:latin typeface="GillSans-Bold"/>
              </a:rPr>
              <a:t>121</a:t>
            </a:r>
            <a:r>
              <a:rPr lang="en-US" sz="2000" dirty="0">
                <a:latin typeface="GillSans"/>
              </a:rPr>
              <a:t>: renal histology showing changes of diffuse membranous </a:t>
            </a:r>
            <a:r>
              <a:rPr lang="en-US" sz="2000" dirty="0" err="1">
                <a:latin typeface="GillSans"/>
              </a:rPr>
              <a:t>glomerulonephropathy</a:t>
            </a:r>
            <a:r>
              <a:rPr lang="en-US" sz="2000" dirty="0">
                <a:latin typeface="GillSans"/>
              </a:rPr>
              <a:t> (WHO Class V). </a:t>
            </a:r>
          </a:p>
          <a:p>
            <a:r>
              <a:rPr lang="en-US" sz="2000" b="1" dirty="0">
                <a:latin typeface="GillSans-Bold"/>
              </a:rPr>
              <a:t>122</a:t>
            </a:r>
            <a:r>
              <a:rPr lang="en-US" sz="2000" dirty="0">
                <a:latin typeface="GillSans"/>
              </a:rPr>
              <a:t>: brain MRI showing diffuse white matter changes in a patient with systemic lupus erythematosus presenting with acute mental status changes. </a:t>
            </a:r>
            <a:endParaRPr lang="ar-EG" sz="2000" dirty="0"/>
          </a:p>
        </p:txBody>
      </p:sp>
    </p:spTree>
    <p:extLst>
      <p:ext uri="{BB962C8B-B14F-4D97-AF65-F5344CB8AC3E}">
        <p14:creationId xmlns:p14="http://schemas.microsoft.com/office/powerpoint/2010/main" val="1153226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5989745" cy="6864318"/>
          </a:xfrm>
          <a:prstGeom prst="rect">
            <a:avLst/>
          </a:prstGeom>
        </p:spPr>
      </p:pic>
      <p:pic>
        <p:nvPicPr>
          <p:cNvPr id="3" name="صورة 2"/>
          <p:cNvPicPr>
            <a:picLocks noChangeAspect="1"/>
          </p:cNvPicPr>
          <p:nvPr/>
        </p:nvPicPr>
        <p:blipFill>
          <a:blip r:embed="rId3"/>
          <a:stretch>
            <a:fillRect/>
          </a:stretch>
        </p:blipFill>
        <p:spPr>
          <a:xfrm>
            <a:off x="5989745" y="0"/>
            <a:ext cx="6202255" cy="6858000"/>
          </a:xfrm>
          <a:prstGeom prst="rect">
            <a:avLst/>
          </a:prstGeom>
        </p:spPr>
      </p:pic>
    </p:spTree>
    <p:extLst>
      <p:ext uri="{BB962C8B-B14F-4D97-AF65-F5344CB8AC3E}">
        <p14:creationId xmlns:p14="http://schemas.microsoft.com/office/powerpoint/2010/main" val="33032881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Definition</a:t>
            </a:r>
            <a:endParaRPr lang="ar-SA" dirty="0"/>
          </a:p>
        </p:txBody>
      </p:sp>
      <p:sp>
        <p:nvSpPr>
          <p:cNvPr id="3" name="عنصر نائب للمحتوى 2"/>
          <p:cNvSpPr>
            <a:spLocks noGrp="1"/>
          </p:cNvSpPr>
          <p:nvPr>
            <p:ph idx="1"/>
          </p:nvPr>
        </p:nvSpPr>
        <p:spPr/>
        <p:txBody>
          <a:bodyPr>
            <a:normAutofit/>
          </a:bodyPr>
          <a:lstStyle/>
          <a:p>
            <a:r>
              <a:rPr lang="en-US" sz="3600" dirty="0"/>
              <a:t>Systemic lupus erythematosus (SLE) is a multisystem, autoimmune disease that is heterogeneous in its presentation and manifestations; it is almost universally characterized by the presence of circulating ANA.</a:t>
            </a:r>
            <a:endParaRPr lang="en-US" sz="4800" dirty="0"/>
          </a:p>
        </p:txBody>
      </p:sp>
    </p:spTree>
    <p:extLst>
      <p:ext uri="{BB962C8B-B14F-4D97-AF65-F5344CB8AC3E}">
        <p14:creationId xmlns:p14="http://schemas.microsoft.com/office/powerpoint/2010/main" val="759835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sz="5400" b="1" dirty="0"/>
              <a:t>TREATMENT</a:t>
            </a:r>
            <a:endParaRPr lang="ar-EG" sz="5400" b="1" dirty="0"/>
          </a:p>
        </p:txBody>
      </p:sp>
      <p:sp>
        <p:nvSpPr>
          <p:cNvPr id="3" name="عنصر نائب للنص 2"/>
          <p:cNvSpPr>
            <a:spLocks noGrp="1"/>
          </p:cNvSpPr>
          <p:nvPr>
            <p:ph type="body" idx="1"/>
          </p:nvPr>
        </p:nvSpPr>
        <p:spPr/>
        <p:txBody>
          <a:bodyPr/>
          <a:lstStyle/>
          <a:p>
            <a:endParaRPr lang="ar-EG"/>
          </a:p>
        </p:txBody>
      </p:sp>
    </p:spTree>
    <p:extLst>
      <p:ext uri="{BB962C8B-B14F-4D97-AF65-F5344CB8AC3E}">
        <p14:creationId xmlns:p14="http://schemas.microsoft.com/office/powerpoint/2010/main" val="401508402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Treatment</a:t>
            </a:r>
            <a:endParaRPr lang="ar-EG" dirty="0"/>
          </a:p>
        </p:txBody>
      </p:sp>
      <p:sp>
        <p:nvSpPr>
          <p:cNvPr id="3" name="عنصر نائب للمحتوى 2"/>
          <p:cNvSpPr>
            <a:spLocks noGrp="1"/>
          </p:cNvSpPr>
          <p:nvPr>
            <p:ph idx="1"/>
          </p:nvPr>
        </p:nvSpPr>
        <p:spPr>
          <a:xfrm>
            <a:off x="484742" y="1388126"/>
            <a:ext cx="9565111" cy="5244028"/>
          </a:xfrm>
        </p:spPr>
        <p:txBody>
          <a:bodyPr>
            <a:noAutofit/>
          </a:bodyPr>
          <a:lstStyle/>
          <a:p>
            <a:r>
              <a:rPr lang="en-US" sz="1800" dirty="0"/>
              <a:t>The successful management of SLE requires a comprehensive and multidisciplinary approach.</a:t>
            </a:r>
          </a:p>
          <a:p>
            <a:r>
              <a:rPr lang="en-US" sz="1800" dirty="0"/>
              <a:t>Integral to management is patient education, photoprotection, appropriate immunizations, and the identification and treatment of cardiovascular risk factors.</a:t>
            </a:r>
          </a:p>
          <a:p>
            <a:r>
              <a:rPr lang="en-US" sz="1800" dirty="0"/>
              <a:t>The management of ‘mild’ or nonmajor organ involvement includes NSAIDs, </a:t>
            </a:r>
            <a:r>
              <a:rPr lang="en-US" sz="1800" dirty="0" err="1"/>
              <a:t>antimalarials</a:t>
            </a:r>
            <a:r>
              <a:rPr lang="en-US" sz="1800" dirty="0"/>
              <a:t>, and glucocorticoids (GCs) (often in low-dose) most commonly.</a:t>
            </a:r>
          </a:p>
          <a:p>
            <a:pPr lvl="1"/>
            <a:r>
              <a:rPr lang="en-US" sz="1600" dirty="0"/>
              <a:t>NSAIDs are effective for musculoskeletal complaints; caution must be used with renal involvement.</a:t>
            </a:r>
          </a:p>
          <a:p>
            <a:pPr lvl="1"/>
            <a:r>
              <a:rPr lang="en-US" sz="1600" dirty="0"/>
              <a:t>GCs (prednisone or </a:t>
            </a:r>
            <a:r>
              <a:rPr lang="en-US" sz="1600" dirty="0" err="1"/>
              <a:t>medrol</a:t>
            </a:r>
            <a:r>
              <a:rPr lang="en-US" sz="1600" dirty="0"/>
              <a:t>) are common ‘bridge’ therapy; lower doses are often adequate for musculoskeletal complaints, higher doses (1.0–1.5 mg/kg/day of prednisone equivalent) are reserved for organ- or life-threatening SLE; adverse effects are common and are dose-related.</a:t>
            </a:r>
          </a:p>
          <a:p>
            <a:pPr lvl="1"/>
            <a:r>
              <a:rPr lang="en-US" sz="1600" dirty="0" err="1"/>
              <a:t>Antimalarials</a:t>
            </a:r>
            <a:r>
              <a:rPr lang="en-US" sz="1600" dirty="0"/>
              <a:t> (typically Hydroxychloroquine; HCQ) are widely used for the musculoskeletal, cutaneous, and constitutional symptoms; they may reduce flare frequency and improve overall survival but have slow onset of action. Retinal toxicity is rare (routine ophthalmologic evaluation is required). </a:t>
            </a:r>
            <a:r>
              <a:rPr lang="en-US" sz="1600" dirty="0" err="1"/>
              <a:t>Antimalarials</a:t>
            </a:r>
            <a:r>
              <a:rPr lang="en-US" sz="1600" dirty="0"/>
              <a:t> should be given to all SLE cases </a:t>
            </a:r>
            <a:r>
              <a:rPr lang="en-US" sz="1600"/>
              <a:t>unless contra-indicated.</a:t>
            </a:r>
            <a:endParaRPr lang="en-US" sz="1600" dirty="0"/>
          </a:p>
        </p:txBody>
      </p:sp>
    </p:spTree>
    <p:extLst>
      <p:ext uri="{BB962C8B-B14F-4D97-AF65-F5344CB8AC3E}">
        <p14:creationId xmlns:p14="http://schemas.microsoft.com/office/powerpoint/2010/main" val="33256965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Treatment</a:t>
            </a:r>
            <a:endParaRPr lang="ar-EG" dirty="0"/>
          </a:p>
        </p:txBody>
      </p:sp>
      <p:sp>
        <p:nvSpPr>
          <p:cNvPr id="3" name="عنصر نائب للمحتوى 2"/>
          <p:cNvSpPr>
            <a:spLocks noGrp="1"/>
          </p:cNvSpPr>
          <p:nvPr>
            <p:ph idx="1"/>
          </p:nvPr>
        </p:nvSpPr>
        <p:spPr>
          <a:xfrm>
            <a:off x="646111" y="1380889"/>
            <a:ext cx="9610593" cy="4469068"/>
          </a:xfrm>
        </p:spPr>
        <p:txBody>
          <a:bodyPr>
            <a:noAutofit/>
          </a:bodyPr>
          <a:lstStyle/>
          <a:p>
            <a:r>
              <a:rPr lang="en-US" sz="2400" dirty="0"/>
              <a:t>Immunomodulating, immunosuppressive, or cytotoxic drugs are often needed for moderate to severe lupus with major organ involvement:</a:t>
            </a:r>
          </a:p>
          <a:p>
            <a:pPr lvl="1"/>
            <a:r>
              <a:rPr lang="en-US" sz="2000" dirty="0"/>
              <a:t>Azathioprine (AZA) is a purine analog, and inhibits nucleic acid synthesis; it is an oral therapy, at a dose of 1–2 mg/kg per day; severe drug–drug interaction with allopurinol occurs; side-effects include </a:t>
            </a:r>
            <a:r>
              <a:rPr lang="en-US" sz="2000" dirty="0" err="1"/>
              <a:t>GIand</a:t>
            </a:r>
            <a:r>
              <a:rPr lang="en-US" sz="2000" dirty="0"/>
              <a:t> myelosuppression (CBC monitoring is essential).</a:t>
            </a:r>
            <a:r>
              <a:rPr lang="en-US" sz="2400" dirty="0"/>
              <a:t> </a:t>
            </a:r>
          </a:p>
          <a:p>
            <a:pPr lvl="1"/>
            <a:r>
              <a:rPr lang="en-US" sz="2000" dirty="0"/>
              <a:t>Cyclophosphamide (CTX) is an alkylating agent given as daily oral or intermittent (monthly) intravenous therapy; it requires close clinical and laboratory surveillance.</a:t>
            </a:r>
          </a:p>
          <a:p>
            <a:pPr lvl="1"/>
            <a:r>
              <a:rPr lang="en-US" sz="2000" dirty="0"/>
              <a:t>Mycophenolate mofetil (MMF) has an important role in lupus nephritis.</a:t>
            </a:r>
          </a:p>
          <a:p>
            <a:pPr lvl="1"/>
            <a:r>
              <a:rPr lang="en-US" sz="2000" dirty="0"/>
              <a:t>Other immunomodulating agents that work through B cell depletion (e.g. rituximab) and other agents targeting lymphocyte expression/ function are under active investigation.</a:t>
            </a:r>
            <a:r>
              <a:rPr lang="en-US" sz="2400" dirty="0"/>
              <a:t> </a:t>
            </a:r>
            <a:endParaRPr lang="ar-EG" sz="2400" dirty="0"/>
          </a:p>
        </p:txBody>
      </p:sp>
    </p:spTree>
    <p:extLst>
      <p:ext uri="{BB962C8B-B14F-4D97-AF65-F5344CB8AC3E}">
        <p14:creationId xmlns:p14="http://schemas.microsoft.com/office/powerpoint/2010/main" val="8424090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sz="5400" b="1" dirty="0"/>
              <a:t>PROGNOSIS</a:t>
            </a:r>
            <a:endParaRPr lang="ar-EG" sz="5400" b="1" dirty="0"/>
          </a:p>
        </p:txBody>
      </p:sp>
      <p:sp>
        <p:nvSpPr>
          <p:cNvPr id="3" name="عنصر نائب للنص 2"/>
          <p:cNvSpPr>
            <a:spLocks noGrp="1"/>
          </p:cNvSpPr>
          <p:nvPr>
            <p:ph type="body" idx="1"/>
          </p:nvPr>
        </p:nvSpPr>
        <p:spPr/>
        <p:txBody>
          <a:bodyPr/>
          <a:lstStyle/>
          <a:p>
            <a:endParaRPr lang="ar-EG"/>
          </a:p>
        </p:txBody>
      </p:sp>
    </p:spTree>
    <p:extLst>
      <p:ext uri="{BB962C8B-B14F-4D97-AF65-F5344CB8AC3E}">
        <p14:creationId xmlns:p14="http://schemas.microsoft.com/office/powerpoint/2010/main" val="33697231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Prognosis</a:t>
            </a:r>
            <a:endParaRPr lang="ar-EG" dirty="0"/>
          </a:p>
        </p:txBody>
      </p:sp>
      <p:sp>
        <p:nvSpPr>
          <p:cNvPr id="3" name="عنصر نائب للمحتوى 2"/>
          <p:cNvSpPr>
            <a:spLocks noGrp="1"/>
          </p:cNvSpPr>
          <p:nvPr>
            <p:ph idx="1"/>
          </p:nvPr>
        </p:nvSpPr>
        <p:spPr>
          <a:xfrm>
            <a:off x="646112" y="2052918"/>
            <a:ext cx="9403742" cy="4195481"/>
          </a:xfrm>
        </p:spPr>
        <p:txBody>
          <a:bodyPr>
            <a:noAutofit/>
          </a:bodyPr>
          <a:lstStyle/>
          <a:p>
            <a:r>
              <a:rPr lang="en-US" sz="2400" dirty="0"/>
              <a:t>There is a bimodal mortality pattern in SLE showing that early mortality is associated with disease activity and infection and late mortality associated with atherosclerotic complications.</a:t>
            </a:r>
          </a:p>
          <a:p>
            <a:r>
              <a:rPr lang="en-US" sz="2400" dirty="0"/>
              <a:t>Factors associated with higher mortality include lower socioeconomic status, age older than 50 years at the time of diagnosis, male sex, and low complements at the time of diagnosis.</a:t>
            </a:r>
          </a:p>
          <a:p>
            <a:r>
              <a:rPr lang="en-US" sz="2400" dirty="0"/>
              <a:t>Morbidity from treatment or disease is not easy to discern. </a:t>
            </a:r>
          </a:p>
          <a:p>
            <a:r>
              <a:rPr lang="en-US" sz="2400" dirty="0"/>
              <a:t>Infections, coronary artery disease, and osteonecrosis are common sources of morbidity. </a:t>
            </a:r>
            <a:endParaRPr lang="ar-EG" sz="2400" dirty="0"/>
          </a:p>
        </p:txBody>
      </p:sp>
    </p:spTree>
    <p:extLst>
      <p:ext uri="{BB962C8B-B14F-4D97-AF65-F5344CB8AC3E}">
        <p14:creationId xmlns:p14="http://schemas.microsoft.com/office/powerpoint/2010/main" val="33068982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10571" y="2303593"/>
            <a:ext cx="8825657" cy="1915647"/>
          </a:xfrm>
        </p:spPr>
        <p:txBody>
          <a:bodyPr>
            <a:normAutofit fontScale="90000"/>
          </a:bodyPr>
          <a:lstStyle/>
          <a:p>
            <a:r>
              <a:rPr lang="en-US" sz="8800" dirty="0"/>
              <a:t>ANY QUESTIONS?</a:t>
            </a:r>
            <a:endParaRPr lang="ar-EG" sz="8800" dirty="0"/>
          </a:p>
        </p:txBody>
      </p:sp>
      <p:sp>
        <p:nvSpPr>
          <p:cNvPr id="3" name="عنصر نائب للنص 2"/>
          <p:cNvSpPr>
            <a:spLocks noGrp="1"/>
          </p:cNvSpPr>
          <p:nvPr>
            <p:ph type="body" idx="1"/>
          </p:nvPr>
        </p:nvSpPr>
        <p:spPr>
          <a:xfrm>
            <a:off x="677335" y="4168440"/>
            <a:ext cx="8596668" cy="1785217"/>
          </a:xfrm>
        </p:spPr>
        <p:txBody>
          <a:bodyPr>
            <a:noAutofit/>
          </a:bodyPr>
          <a:lstStyle/>
          <a:p>
            <a:pPr algn="ctr" rtl="0"/>
            <a:r>
              <a:rPr lang="en-US" sz="4000" b="1" cap="none" dirty="0"/>
              <a:t>Dr. Ahmed </a:t>
            </a:r>
            <a:r>
              <a:rPr lang="en-US" sz="4000" b="1" cap="none" dirty="0" err="1"/>
              <a:t>Roshdy</a:t>
            </a:r>
            <a:r>
              <a:rPr lang="en-US" sz="4000" b="1" cap="none" dirty="0"/>
              <a:t> Al-</a:t>
            </a:r>
            <a:r>
              <a:rPr lang="en-US" sz="4000" b="1" cap="none" dirty="0" err="1"/>
              <a:t>Agamy</a:t>
            </a:r>
            <a:endParaRPr lang="en-US" sz="4000" b="1" cap="none" dirty="0"/>
          </a:p>
          <a:p>
            <a:pPr algn="ctr" rtl="0"/>
            <a:r>
              <a:rPr lang="en-US" sz="2400" cap="none" dirty="0">
                <a:solidFill>
                  <a:schemeClr val="accent5">
                    <a:lumMod val="20000"/>
                    <a:lumOff val="80000"/>
                  </a:schemeClr>
                </a:solidFill>
              </a:rPr>
              <a:t>Mobile: 01115230730</a:t>
            </a:r>
          </a:p>
          <a:p>
            <a:pPr algn="ctr" rtl="0"/>
            <a:r>
              <a:rPr lang="en-US" sz="2400" cap="none" dirty="0" err="1">
                <a:solidFill>
                  <a:schemeClr val="accent5">
                    <a:lumMod val="20000"/>
                    <a:lumOff val="80000"/>
                  </a:schemeClr>
                </a:solidFill>
              </a:rPr>
              <a:t>WhatApp</a:t>
            </a:r>
            <a:r>
              <a:rPr lang="en-US" sz="2400" cap="none" dirty="0">
                <a:solidFill>
                  <a:schemeClr val="accent5">
                    <a:lumMod val="20000"/>
                    <a:lumOff val="80000"/>
                  </a:schemeClr>
                </a:solidFill>
              </a:rPr>
              <a:t>: 01092914019</a:t>
            </a:r>
          </a:p>
          <a:p>
            <a:pPr algn="ctr" rtl="0"/>
            <a:r>
              <a:rPr lang="en-US" sz="2400" cap="none" dirty="0">
                <a:solidFill>
                  <a:schemeClr val="accent5">
                    <a:lumMod val="20000"/>
                    <a:lumOff val="80000"/>
                  </a:schemeClr>
                </a:solidFill>
              </a:rPr>
              <a:t>ahmed_radwan@med.sohag.edu.eg</a:t>
            </a:r>
          </a:p>
          <a:p>
            <a:pPr algn="ctr" rtl="0"/>
            <a:r>
              <a:rPr lang="en-US" sz="2400" cap="none" dirty="0">
                <a:solidFill>
                  <a:schemeClr val="accent5">
                    <a:lumMod val="20000"/>
                    <a:lumOff val="80000"/>
                  </a:schemeClr>
                </a:solidFill>
              </a:rPr>
              <a:t>Facebook: Ahmed </a:t>
            </a:r>
            <a:r>
              <a:rPr lang="en-US" sz="2400" cap="none" dirty="0" err="1">
                <a:solidFill>
                  <a:schemeClr val="accent5">
                    <a:lumMod val="20000"/>
                    <a:lumOff val="80000"/>
                  </a:schemeClr>
                </a:solidFill>
              </a:rPr>
              <a:t>Roshdy</a:t>
            </a:r>
            <a:r>
              <a:rPr lang="en-US" sz="2400" cap="none" dirty="0">
                <a:solidFill>
                  <a:schemeClr val="accent5">
                    <a:lumMod val="20000"/>
                    <a:lumOff val="80000"/>
                  </a:schemeClr>
                </a:solidFill>
              </a:rPr>
              <a:t> </a:t>
            </a:r>
            <a:r>
              <a:rPr lang="en-US" sz="2400" cap="none" dirty="0" err="1">
                <a:solidFill>
                  <a:schemeClr val="accent5">
                    <a:lumMod val="20000"/>
                    <a:lumOff val="80000"/>
                  </a:schemeClr>
                </a:solidFill>
              </a:rPr>
              <a:t>Agamy</a:t>
            </a:r>
            <a:endParaRPr lang="ar-EG" sz="2400" cap="none" dirty="0">
              <a:solidFill>
                <a:schemeClr val="accent5">
                  <a:lumMod val="20000"/>
                  <a:lumOff val="80000"/>
                </a:schemeClr>
              </a:solidFill>
            </a:endParaRPr>
          </a:p>
        </p:txBody>
      </p:sp>
      <p:pic>
        <p:nvPicPr>
          <p:cNvPr id="4" name="صورة 3" descr="Faccine Facebook &gt; Blog &gt; Smile con tazza e caffè. Buongiorno :)"/>
          <p:cNvPicPr>
            <a:picLocks noChangeAspect="1"/>
          </p:cNvPicPr>
          <p:nvPr/>
        </p:nvPicPr>
        <p:blipFill>
          <a:blip r:embed="rId2"/>
          <a:stretch>
            <a:fillRect/>
          </a:stretch>
        </p:blipFill>
        <p:spPr>
          <a:xfrm>
            <a:off x="2851594" y="20363"/>
            <a:ext cx="4248150" cy="2971800"/>
          </a:xfrm>
          <a:prstGeom prst="rect">
            <a:avLst/>
          </a:prstGeom>
        </p:spPr>
      </p:pic>
    </p:spTree>
    <p:extLst>
      <p:ext uri="{BB962C8B-B14F-4D97-AF65-F5344CB8AC3E}">
        <p14:creationId xmlns:p14="http://schemas.microsoft.com/office/powerpoint/2010/main" val="24780450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0" presetClass="entr" presetSubtype="0" decel="100000" fill="hold" grpId="0"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4000"/>
                            </p:stCondLst>
                            <p:childTnLst>
                              <p:par>
                                <p:cTn id="17" presetID="50" presetClass="entr" presetSubtype="0" decel="100000" fill="hold" grpId="0" nodeType="after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7000"/>
                            </p:stCondLst>
                            <p:childTnLst>
                              <p:par>
                                <p:cTn id="23" presetID="50" presetClass="entr" presetSubtype="0" decel="100000" fill="hold" grpId="0" nodeType="afterEffect">
                                  <p:stCondLst>
                                    <p:cond delay="20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10000"/>
                            </p:stCondLst>
                            <p:childTnLst>
                              <p:par>
                                <p:cTn id="29" presetID="50" presetClass="entr" presetSubtype="0" decel="100000" fill="hold" grpId="0" nodeType="afterEffect">
                                  <p:stCondLst>
                                    <p:cond delay="200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sz="5400" b="1" dirty="0"/>
              <a:t>EPIDEMIOLOGY</a:t>
            </a:r>
            <a:endParaRPr lang="ar-EG" sz="5400" b="1" dirty="0"/>
          </a:p>
        </p:txBody>
      </p:sp>
      <p:sp>
        <p:nvSpPr>
          <p:cNvPr id="3" name="عنصر نائب للنص 2"/>
          <p:cNvSpPr>
            <a:spLocks noGrp="1"/>
          </p:cNvSpPr>
          <p:nvPr>
            <p:ph type="body" idx="1"/>
          </p:nvPr>
        </p:nvSpPr>
        <p:spPr/>
        <p:txBody>
          <a:bodyPr/>
          <a:lstStyle/>
          <a:p>
            <a:endParaRPr lang="ar-EG"/>
          </a:p>
        </p:txBody>
      </p:sp>
    </p:spTree>
    <p:extLst>
      <p:ext uri="{BB962C8B-B14F-4D97-AF65-F5344CB8AC3E}">
        <p14:creationId xmlns:p14="http://schemas.microsoft.com/office/powerpoint/2010/main" val="5501192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Epidemiology</a:t>
            </a:r>
            <a:endParaRPr lang="ar-SA" dirty="0"/>
          </a:p>
        </p:txBody>
      </p:sp>
      <p:sp>
        <p:nvSpPr>
          <p:cNvPr id="3" name="عنصر نائب للمحتوى 2"/>
          <p:cNvSpPr>
            <a:spLocks noGrp="1"/>
          </p:cNvSpPr>
          <p:nvPr>
            <p:ph idx="1"/>
          </p:nvPr>
        </p:nvSpPr>
        <p:spPr/>
        <p:txBody>
          <a:bodyPr>
            <a:normAutofit/>
          </a:bodyPr>
          <a:lstStyle/>
          <a:p>
            <a:r>
              <a:rPr lang="en-US" sz="2800" dirty="0"/>
              <a:t>SLE primarily affects young women with a peak incidence between the ages of 15 and 40 years,</a:t>
            </a:r>
            <a:br>
              <a:rPr lang="en-US" sz="2800" dirty="0"/>
            </a:br>
            <a:r>
              <a:rPr lang="en-US" sz="2800" dirty="0"/>
              <a:t>with a female to male ratio of 6 to 10:1. </a:t>
            </a:r>
          </a:p>
          <a:p>
            <a:r>
              <a:rPr lang="en-US" sz="2800" dirty="0"/>
              <a:t>In the very young and the older patients, the female to male ratio is closer to 2:1. </a:t>
            </a:r>
          </a:p>
          <a:p>
            <a:r>
              <a:rPr lang="en-US" sz="2800" dirty="0"/>
              <a:t>In the general population, SLE affects approximately one in 2000 individuals.</a:t>
            </a:r>
          </a:p>
        </p:txBody>
      </p:sp>
    </p:spTree>
    <p:extLst>
      <p:ext uri="{BB962C8B-B14F-4D97-AF65-F5344CB8AC3E}">
        <p14:creationId xmlns:p14="http://schemas.microsoft.com/office/powerpoint/2010/main" val="38533685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sz="5400" b="1" dirty="0"/>
              <a:t>ETIOLOGY</a:t>
            </a:r>
            <a:endParaRPr lang="ar-EG" sz="5400" b="1" dirty="0"/>
          </a:p>
        </p:txBody>
      </p:sp>
      <p:sp>
        <p:nvSpPr>
          <p:cNvPr id="3" name="عنصر نائب للنص 2"/>
          <p:cNvSpPr>
            <a:spLocks noGrp="1"/>
          </p:cNvSpPr>
          <p:nvPr>
            <p:ph type="body" idx="1"/>
          </p:nvPr>
        </p:nvSpPr>
        <p:spPr/>
        <p:txBody>
          <a:bodyPr/>
          <a:lstStyle/>
          <a:p>
            <a:endParaRPr lang="ar-EG"/>
          </a:p>
        </p:txBody>
      </p:sp>
    </p:spTree>
    <p:extLst>
      <p:ext uri="{BB962C8B-B14F-4D97-AF65-F5344CB8AC3E}">
        <p14:creationId xmlns:p14="http://schemas.microsoft.com/office/powerpoint/2010/main" val="37320592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Etiology</a:t>
            </a:r>
            <a:endParaRPr lang="ar-SA" dirty="0"/>
          </a:p>
        </p:txBody>
      </p:sp>
      <p:sp>
        <p:nvSpPr>
          <p:cNvPr id="3" name="عنصر نائب للمحتوى 2"/>
          <p:cNvSpPr>
            <a:spLocks noGrp="1"/>
          </p:cNvSpPr>
          <p:nvPr>
            <p:ph idx="1"/>
          </p:nvPr>
        </p:nvSpPr>
        <p:spPr/>
        <p:txBody>
          <a:bodyPr>
            <a:noAutofit/>
          </a:bodyPr>
          <a:lstStyle/>
          <a:p>
            <a:r>
              <a:rPr lang="en-US" dirty="0"/>
              <a:t>Though most cases of SLE appear sporadically, as is seen in other autoimmune conditions, there are genetic (heritable complement deficiency, HLA alleles, and PTPN22) and environmental (infection, sex hormones) factors that impact disease expression. </a:t>
            </a:r>
          </a:p>
          <a:p>
            <a:r>
              <a:rPr lang="en-US" dirty="0"/>
              <a:t>There is a higher incidence of disease among first-degree relatives, and in monozygotic twins disease concordance is 25–50%. </a:t>
            </a:r>
          </a:p>
          <a:p>
            <a:r>
              <a:rPr lang="en-US" dirty="0"/>
              <a:t>Of note, first-degree relatives of patients with SLE also appear to be at a higher risk for developing other autoimmune diseases including idiopathic thrombocytopenic purpura and autoimmune thyroiditis, suggesting shared genetic and/or environmental risk factors among these different conditions.</a:t>
            </a:r>
            <a:endParaRPr lang="en-US" sz="4800" dirty="0"/>
          </a:p>
        </p:txBody>
      </p:sp>
    </p:spTree>
    <p:extLst>
      <p:ext uri="{BB962C8B-B14F-4D97-AF65-F5344CB8AC3E}">
        <p14:creationId xmlns:p14="http://schemas.microsoft.com/office/powerpoint/2010/main" val="38533685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sz="5400" b="1" dirty="0"/>
              <a:t>PATHOGENESIS</a:t>
            </a:r>
            <a:endParaRPr lang="ar-EG" sz="5400" b="1" dirty="0"/>
          </a:p>
        </p:txBody>
      </p:sp>
      <p:sp>
        <p:nvSpPr>
          <p:cNvPr id="3" name="عنصر نائب للنص 2"/>
          <p:cNvSpPr>
            <a:spLocks noGrp="1"/>
          </p:cNvSpPr>
          <p:nvPr>
            <p:ph type="body" idx="1"/>
          </p:nvPr>
        </p:nvSpPr>
        <p:spPr/>
        <p:txBody>
          <a:bodyPr/>
          <a:lstStyle/>
          <a:p>
            <a:endParaRPr lang="ar-EG"/>
          </a:p>
        </p:txBody>
      </p:sp>
    </p:spTree>
    <p:extLst>
      <p:ext uri="{BB962C8B-B14F-4D97-AF65-F5344CB8AC3E}">
        <p14:creationId xmlns:p14="http://schemas.microsoft.com/office/powerpoint/2010/main" val="12978291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Pathogenesis </a:t>
            </a:r>
            <a:endParaRPr lang="ar-EG" dirty="0"/>
          </a:p>
        </p:txBody>
      </p:sp>
      <p:sp>
        <p:nvSpPr>
          <p:cNvPr id="3" name="عنصر نائب للمحتوى 2"/>
          <p:cNvSpPr>
            <a:spLocks noGrp="1"/>
          </p:cNvSpPr>
          <p:nvPr>
            <p:ph idx="1"/>
          </p:nvPr>
        </p:nvSpPr>
        <p:spPr/>
        <p:txBody>
          <a:bodyPr>
            <a:normAutofit/>
          </a:bodyPr>
          <a:lstStyle/>
          <a:p>
            <a:r>
              <a:rPr lang="en-US" sz="2800" dirty="0"/>
              <a:t>SLE is characterized by a loss of tolerance to self antigen and the expression of autoantibody (classically ANA). </a:t>
            </a:r>
          </a:p>
          <a:p>
            <a:r>
              <a:rPr lang="en-US" sz="2800" dirty="0"/>
              <a:t>Inflammatory lesions in SLE are due to autoantibody binding to self antigen, the formation and deposition of immune complexes, complement activation, and the expression of proinflammatory cytokines (typically Th-2 phenotype, interleukin [IL]-4, IL-10).</a:t>
            </a:r>
            <a:endParaRPr lang="ar-EG" sz="2800" dirty="0"/>
          </a:p>
        </p:txBody>
      </p:sp>
    </p:spTree>
    <p:extLst>
      <p:ext uri="{BB962C8B-B14F-4D97-AF65-F5344CB8AC3E}">
        <p14:creationId xmlns:p14="http://schemas.microsoft.com/office/powerpoint/2010/main" val="14962224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223</TotalTime>
  <Words>1026</Words>
  <Application>Microsoft Office PowerPoint</Application>
  <PresentationFormat>شاشة عريضة</PresentationFormat>
  <Paragraphs>94</Paragraphs>
  <Slides>35</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35</vt:i4>
      </vt:variant>
    </vt:vector>
  </HeadingPairs>
  <TitlesOfParts>
    <vt:vector size="42" baseType="lpstr">
      <vt:lpstr>Arial</vt:lpstr>
      <vt:lpstr>Century Gothic</vt:lpstr>
      <vt:lpstr>GillSans</vt:lpstr>
      <vt:lpstr>GillSans-Bold</vt:lpstr>
      <vt:lpstr>Times New Roman</vt:lpstr>
      <vt:lpstr>Wingdings 3</vt:lpstr>
      <vt:lpstr>أيون</vt:lpstr>
      <vt:lpstr>SYSTEMIC LUPUS ERYTHEMATOSUS</vt:lpstr>
      <vt:lpstr>DEFINITION</vt:lpstr>
      <vt:lpstr>Definition</vt:lpstr>
      <vt:lpstr>EPIDEMIOLOGY</vt:lpstr>
      <vt:lpstr>Epidemiology</vt:lpstr>
      <vt:lpstr>ETIOLOGY</vt:lpstr>
      <vt:lpstr>Etiology</vt:lpstr>
      <vt:lpstr>PATHOGENESIS</vt:lpstr>
      <vt:lpstr>Pathogenesis </vt:lpstr>
      <vt:lpstr>CLINICAL HISTORY AND PHYSICAL EXAMINATION </vt:lpstr>
      <vt:lpstr>Clinical history and physical examination</vt:lpstr>
      <vt:lpstr>عرض تقديمي في PowerPoint</vt:lpstr>
      <vt:lpstr>عرض تقديمي في PowerPoint</vt:lpstr>
      <vt:lpstr>عرض تقديمي في PowerPoint</vt:lpstr>
      <vt:lpstr>عرض تقديمي في PowerPoint</vt:lpstr>
      <vt:lpstr>عرض تقديمي في PowerPoint</vt:lpstr>
      <vt:lpstr>DIFFERENTIAL DIAGNOSIS</vt:lpstr>
      <vt:lpstr>Differential diagnosis</vt:lpstr>
      <vt:lpstr>CLASSIFICATION CRITERIA</vt:lpstr>
      <vt:lpstr>The OLD classification criteria (1997 revised ACR criteria)</vt:lpstr>
      <vt:lpstr>The NEW classification criteria (2012 SLICC criteria)</vt:lpstr>
      <vt:lpstr>INVESTIGATIONS</vt:lpstr>
      <vt:lpstr>Investigations</vt:lpstr>
      <vt:lpstr>Investigations</vt:lpstr>
      <vt:lpstr>عرض تقديمي في PowerPoint</vt:lpstr>
      <vt:lpstr>Histology</vt:lpstr>
      <vt:lpstr>عرض تقديمي في PowerPoint</vt:lpstr>
      <vt:lpstr>عرض تقديمي في PowerPoint</vt:lpstr>
      <vt:lpstr>عرض تقديمي في PowerPoint</vt:lpstr>
      <vt:lpstr>TREATMENT</vt:lpstr>
      <vt:lpstr>Treatment</vt:lpstr>
      <vt:lpstr>Treatment</vt:lpstr>
      <vt:lpstr>PROGNOSIS</vt:lpstr>
      <vt:lpstr>Prognosis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RHEUMATOID ARTHRITIS</dc:title>
  <dc:creator>قسم الروماتيزم</dc:creator>
  <cp:lastModifiedBy>د. أحمد رشدي العجمي</cp:lastModifiedBy>
  <cp:revision>28</cp:revision>
  <dcterms:created xsi:type="dcterms:W3CDTF">2017-04-12T11:07:55Z</dcterms:created>
  <dcterms:modified xsi:type="dcterms:W3CDTF">2017-04-19T22:15:21Z</dcterms:modified>
</cp:coreProperties>
</file>